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2076" r:id="rId5"/>
    <p:sldId id="2077" r:id="rId7"/>
    <p:sldId id="2078" r:id="rId8"/>
    <p:sldId id="2079" r:id="rId9"/>
    <p:sldId id="2080" r:id="rId10"/>
    <p:sldId id="2075" r:id="rId11"/>
    <p:sldId id="2274" r:id="rId12"/>
    <p:sldId id="2273" r:id="rId13"/>
    <p:sldId id="2275" r:id="rId14"/>
    <p:sldId id="2276" r:id="rId15"/>
    <p:sldId id="2277" r:id="rId16"/>
    <p:sldId id="2470" r:id="rId17"/>
    <p:sldId id="2471" r:id="rId18"/>
    <p:sldId id="2472" r:id="rId19"/>
    <p:sldId id="2473" r:id="rId20"/>
    <p:sldId id="2474" r:id="rId21"/>
    <p:sldId id="2475" r:id="rId22"/>
    <p:sldId id="2476" r:id="rId23"/>
    <p:sldId id="1884" r:id="rId24"/>
    <p:sldId id="2477" r:id="rId25"/>
    <p:sldId id="2478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78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file:///c:\users\ADMINI~1\appdata\roaming\360se6\USERDA~1\Temp\201312~1.JPG" TargetMode="Externa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4155" y="1870710"/>
            <a:ext cx="4292600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4400" b="1" spc="300" dirty="0" smtClean="0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曲轴、凸轮轴位置传感器</a:t>
            </a:r>
            <a:endParaRPr lang="zh-CN" altLang="zh-CN" sz="4400" b="1" spc="300" dirty="0" smtClean="0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59225" y="2407285"/>
            <a:ext cx="6012180" cy="3166110"/>
            <a:chOff x="6235" y="3791"/>
            <a:chExt cx="9468" cy="4986"/>
          </a:xfrm>
        </p:grpSpPr>
        <p:pic>
          <p:nvPicPr>
            <p:cNvPr id="227331" name="图片 1" descr="C:\Users\Administrator\Desktop\无标题.png"/>
            <p:cNvPicPr>
              <a:picLocks noChangeAspect="1" noChangeArrowheads="1"/>
            </p:cNvPicPr>
            <p:nvPr/>
          </p:nvPicPr>
          <p:blipFill>
            <a:blip r:embed="rId1" cstate="print"/>
            <a:srcRect l="41980" t="11870" r="45468" b="54613"/>
            <a:stretch>
              <a:fillRect/>
            </a:stretch>
          </p:blipFill>
          <p:spPr bwMode="auto">
            <a:xfrm>
              <a:off x="13073" y="4167"/>
              <a:ext cx="2630" cy="3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" descr="IMG_812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35" y="3791"/>
              <a:ext cx="6730" cy="4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直线 401"/>
            <p:cNvSpPr>
              <a:spLocks noChangeShapeType="1"/>
            </p:cNvSpPr>
            <p:nvPr/>
          </p:nvSpPr>
          <p:spPr bwMode="auto">
            <a:xfrm>
              <a:off x="9286" y="8025"/>
              <a:ext cx="557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直线 401"/>
            <p:cNvSpPr>
              <a:spLocks noChangeShapeType="1"/>
            </p:cNvSpPr>
            <p:nvPr/>
          </p:nvSpPr>
          <p:spPr bwMode="auto">
            <a:xfrm flipV="1">
              <a:off x="14862" y="6990"/>
              <a:ext cx="0" cy="10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" name="直线 401"/>
            <p:cNvSpPr>
              <a:spLocks noChangeShapeType="1"/>
            </p:cNvSpPr>
            <p:nvPr/>
          </p:nvSpPr>
          <p:spPr bwMode="auto">
            <a:xfrm flipH="1" flipV="1">
              <a:off x="9286" y="5955"/>
              <a:ext cx="0" cy="207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9" name="直线 401"/>
            <p:cNvSpPr>
              <a:spLocks noChangeShapeType="1"/>
            </p:cNvSpPr>
            <p:nvPr/>
          </p:nvSpPr>
          <p:spPr bwMode="auto">
            <a:xfrm flipV="1">
              <a:off x="14336" y="7084"/>
              <a:ext cx="0" cy="56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0" name="直线 401"/>
            <p:cNvSpPr>
              <a:spLocks noChangeShapeType="1"/>
            </p:cNvSpPr>
            <p:nvPr/>
          </p:nvSpPr>
          <p:spPr bwMode="auto">
            <a:xfrm flipV="1">
              <a:off x="9602" y="7648"/>
              <a:ext cx="4734" cy="9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1" name="直线 401"/>
            <p:cNvSpPr>
              <a:spLocks noChangeShapeType="1"/>
            </p:cNvSpPr>
            <p:nvPr/>
          </p:nvSpPr>
          <p:spPr bwMode="auto">
            <a:xfrm flipV="1">
              <a:off x="9602" y="6237"/>
              <a:ext cx="0" cy="150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2" name="禁止符 21"/>
            <p:cNvSpPr/>
            <p:nvPr/>
          </p:nvSpPr>
          <p:spPr bwMode="auto">
            <a:xfrm>
              <a:off x="13810" y="5485"/>
              <a:ext cx="1263" cy="1035"/>
            </a:xfrm>
            <a:prstGeom prst="noSmoking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3388" y="5108"/>
              <a:ext cx="1367" cy="11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dirty="0" smtClean="0"/>
                <a:t>20V~</a:t>
              </a:r>
              <a:endParaRPr lang="zh-CN" altLang="en-US" dirty="0"/>
            </a:p>
          </p:txBody>
        </p:sp>
        <p:sp>
          <p:nvSpPr>
            <p:cNvPr id="24" name="TextBox 14"/>
            <p:cNvSpPr txBox="1"/>
            <p:nvPr/>
          </p:nvSpPr>
          <p:spPr>
            <a:xfrm>
              <a:off x="13704" y="6519"/>
              <a:ext cx="1712" cy="1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b="1" dirty="0" smtClean="0"/>
                <a:t>— </a:t>
              </a:r>
              <a:r>
                <a:rPr lang="en-US" altLang="zh-CN" dirty="0" smtClean="0"/>
                <a:t>    </a:t>
              </a:r>
              <a:r>
                <a:rPr lang="en-US" altLang="zh-CN" sz="2400" dirty="0" smtClean="0"/>
                <a:t>+</a:t>
              </a:r>
              <a:endParaRPr lang="zh-CN" altLang="en-US" sz="2400" dirty="0"/>
            </a:p>
          </p:txBody>
        </p:sp>
        <p:sp>
          <p:nvSpPr>
            <p:cNvPr id="27" name="TextBox 15"/>
            <p:cNvSpPr txBox="1"/>
            <p:nvPr/>
          </p:nvSpPr>
          <p:spPr>
            <a:xfrm>
              <a:off x="13705" y="3791"/>
              <a:ext cx="1628" cy="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dirty="0"/>
                <a:t>万用表</a:t>
              </a:r>
              <a:endParaRPr lang="zh-CN" altLang="en-US" dirty="0"/>
            </a:p>
          </p:txBody>
        </p:sp>
      </p:grpSp>
      <p:sp>
        <p:nvSpPr>
          <p:cNvPr id="28" name="矩形 27"/>
          <p:cNvSpPr/>
          <p:nvPr/>
        </p:nvSpPr>
        <p:spPr>
          <a:xfrm>
            <a:off x="1071880" y="2287905"/>
            <a:ext cx="2620645" cy="36055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检测条件：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起动发动机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万用表量程：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交流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20V~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检测方法：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如右图所示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参数范围：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0.3~3V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标准参数参考维修手册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en-US" altLang="zh-CN" b="1" dirty="0" smtClean="0">
                <a:solidFill>
                  <a:srgbClr val="0070C0"/>
                </a:solidFill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工作（信号）电压的检测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Picture 2" descr="IMG_8120"/>
          <p:cNvPicPr>
            <a:picLocks noChangeAspect="1" noChangeArrowheads="1"/>
          </p:cNvPicPr>
          <p:nvPr/>
        </p:nvPicPr>
        <p:blipFill>
          <a:blip r:embed="rId1" cstate="print"/>
          <a:srcRect r="56241"/>
          <a:stretch>
            <a:fillRect/>
          </a:stretch>
        </p:blipFill>
        <p:spPr bwMode="auto">
          <a:xfrm>
            <a:off x="3517900" y="2646045"/>
            <a:ext cx="1870075" cy="316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6515735" y="2666365"/>
            <a:ext cx="1670050" cy="2516505"/>
            <a:chOff x="13073" y="3791"/>
            <a:chExt cx="2630" cy="3963"/>
          </a:xfrm>
        </p:grpSpPr>
        <p:pic>
          <p:nvPicPr>
            <p:cNvPr id="227331" name="图片 1" descr="C:\Users\Administrator\Desktop\无标题.png"/>
            <p:cNvPicPr>
              <a:picLocks noChangeAspect="1" noChangeArrowheads="1"/>
            </p:cNvPicPr>
            <p:nvPr/>
          </p:nvPicPr>
          <p:blipFill>
            <a:blip r:embed="rId2" cstate="print"/>
            <a:srcRect l="41980" t="11870" r="45468" b="54613"/>
            <a:stretch>
              <a:fillRect/>
            </a:stretch>
          </p:blipFill>
          <p:spPr bwMode="auto">
            <a:xfrm>
              <a:off x="13073" y="4167"/>
              <a:ext cx="2630" cy="3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禁止符 21"/>
            <p:cNvSpPr/>
            <p:nvPr/>
          </p:nvSpPr>
          <p:spPr bwMode="auto">
            <a:xfrm>
              <a:off x="13810" y="5485"/>
              <a:ext cx="1263" cy="1035"/>
            </a:xfrm>
            <a:prstGeom prst="noSmoking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3388" y="5108"/>
              <a:ext cx="1367" cy="5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dirty="0" smtClean="0">
                  <a:latin typeface="Calibri" panose="020F0502020204030204" charset="0"/>
                  <a:cs typeface="Calibri" panose="020F0502020204030204" charset="0"/>
                </a:rPr>
                <a:t>Ω</a:t>
              </a:r>
              <a:endParaRPr lang="en-US" altLang="zh-CN" dirty="0" smtClean="0"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27" name="TextBox 15"/>
            <p:cNvSpPr txBox="1"/>
            <p:nvPr/>
          </p:nvSpPr>
          <p:spPr>
            <a:xfrm>
              <a:off x="13705" y="3791"/>
              <a:ext cx="1628" cy="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dirty="0"/>
                <a:t>万用表</a:t>
              </a:r>
              <a:endParaRPr lang="zh-CN" altLang="en-US" dirty="0"/>
            </a:p>
          </p:txBody>
        </p:sp>
        <p:sp>
          <p:nvSpPr>
            <p:cNvPr id="24" name="TextBox 14"/>
            <p:cNvSpPr txBox="1"/>
            <p:nvPr/>
          </p:nvSpPr>
          <p:spPr>
            <a:xfrm>
              <a:off x="13663" y="6520"/>
              <a:ext cx="1712" cy="1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b="1" dirty="0" smtClean="0"/>
                <a:t>— </a:t>
              </a:r>
              <a:r>
                <a:rPr lang="en-US" altLang="zh-CN" dirty="0" smtClean="0"/>
                <a:t>    </a:t>
              </a:r>
              <a:r>
                <a:rPr lang="en-US" altLang="zh-CN" sz="2400" dirty="0" smtClean="0"/>
                <a:t>+</a:t>
              </a:r>
              <a:endParaRPr lang="zh-CN" altLang="en-US" sz="2400" dirty="0"/>
            </a:p>
          </p:txBody>
        </p:sp>
      </p:grp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传感器线圈电阻的检测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 160"/>
          <p:cNvSpPr/>
          <p:nvPr/>
        </p:nvSpPr>
        <p:spPr>
          <a:xfrm rot="10800000" flipH="1">
            <a:off x="4211955" y="4059555"/>
            <a:ext cx="1176020" cy="33972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744220" y="3774440"/>
            <a:ext cx="2193290" cy="1515110"/>
          </a:xfrm>
          <a:prstGeom prst="wedgeRoundRectCallout">
            <a:avLst>
              <a:gd name="adj1" fmla="val 84916"/>
              <a:gd name="adj2" fmla="val -1596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关掉点火开关，脱开曲轴位置传感器的导线连接器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654415" y="2691130"/>
            <a:ext cx="2841625" cy="2598420"/>
          </a:xfrm>
          <a:prstGeom prst="wedgeRoundRectCallout">
            <a:avLst>
              <a:gd name="adj1" fmla="val -65553"/>
              <a:gd name="adj2" fmla="val -1811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用万用表欧姆档测量传感器本体电阻值，两端子与ECU连接线相应针脚之间的电阻值是否在标准范围之内。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bldLvl="0" animBg="1"/>
      <p:bldP spid="3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线束电阻的检测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02735" y="2084070"/>
            <a:ext cx="6165850" cy="3161030"/>
            <a:chOff x="4533" y="3282"/>
            <a:chExt cx="9710" cy="4978"/>
          </a:xfrm>
        </p:grpSpPr>
        <p:pic>
          <p:nvPicPr>
            <p:cNvPr id="229378" name="Picture 2" descr="IMG_20160429_084857"/>
            <p:cNvPicPr>
              <a:picLocks noChangeAspect="1" noChangeArrowheads="1"/>
            </p:cNvPicPr>
            <p:nvPr/>
          </p:nvPicPr>
          <p:blipFill>
            <a:blip r:embed="rId1" cstate="print">
              <a:lum bright="10000"/>
            </a:blip>
            <a:srcRect l="37242" t="21986" r="35994" b="19249"/>
            <a:stretch>
              <a:fillRect/>
            </a:stretch>
          </p:blipFill>
          <p:spPr bwMode="auto">
            <a:xfrm>
              <a:off x="11279" y="3282"/>
              <a:ext cx="2965" cy="4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" descr="C:\Users\Administrator\Desktop\无标题.png"/>
            <p:cNvPicPr>
              <a:picLocks noChangeAspect="1" noChangeArrowheads="1"/>
            </p:cNvPicPr>
            <p:nvPr/>
          </p:nvPicPr>
          <p:blipFill>
            <a:blip r:embed="rId2" cstate="print"/>
            <a:srcRect l="41980" t="11870" r="45468" b="54613"/>
            <a:stretch>
              <a:fillRect/>
            </a:stretch>
          </p:blipFill>
          <p:spPr bwMode="auto">
            <a:xfrm>
              <a:off x="7750" y="3378"/>
              <a:ext cx="2595" cy="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直线 401"/>
            <p:cNvSpPr>
              <a:spLocks noChangeShapeType="1"/>
            </p:cNvSpPr>
            <p:nvPr/>
          </p:nvSpPr>
          <p:spPr bwMode="auto">
            <a:xfrm>
              <a:off x="9514" y="6379"/>
              <a:ext cx="0" cy="8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直线 401"/>
            <p:cNvSpPr>
              <a:spLocks noChangeShapeType="1"/>
            </p:cNvSpPr>
            <p:nvPr/>
          </p:nvSpPr>
          <p:spPr bwMode="auto">
            <a:xfrm flipV="1">
              <a:off x="9514" y="7250"/>
              <a:ext cx="145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直线 401"/>
            <p:cNvSpPr>
              <a:spLocks noChangeShapeType="1"/>
            </p:cNvSpPr>
            <p:nvPr/>
          </p:nvSpPr>
          <p:spPr bwMode="auto">
            <a:xfrm flipV="1">
              <a:off x="10968" y="6379"/>
              <a:ext cx="114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直线 401"/>
            <p:cNvSpPr>
              <a:spLocks noChangeShapeType="1"/>
            </p:cNvSpPr>
            <p:nvPr/>
          </p:nvSpPr>
          <p:spPr bwMode="auto">
            <a:xfrm>
              <a:off x="10968" y="6379"/>
              <a:ext cx="0" cy="8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pic>
          <p:nvPicPr>
            <p:cNvPr id="15" name="Picture 2" descr="IMG_8120"/>
            <p:cNvPicPr>
              <a:picLocks noChangeAspect="1" noChangeArrowheads="1"/>
            </p:cNvPicPr>
            <p:nvPr/>
          </p:nvPicPr>
          <p:blipFill>
            <a:blip r:embed="rId3" cstate="print"/>
            <a:srcRect l="4689" t="26415" r="21851" b="15094"/>
            <a:stretch>
              <a:fillRect/>
            </a:stretch>
          </p:blipFill>
          <p:spPr bwMode="auto">
            <a:xfrm rot="5400000">
              <a:off x="4043" y="4062"/>
              <a:ext cx="3679" cy="2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直线 401"/>
            <p:cNvSpPr>
              <a:spLocks noChangeShapeType="1"/>
            </p:cNvSpPr>
            <p:nvPr/>
          </p:nvSpPr>
          <p:spPr bwMode="auto">
            <a:xfrm>
              <a:off x="8996" y="6476"/>
              <a:ext cx="0" cy="96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" name="直线 401"/>
            <p:cNvSpPr>
              <a:spLocks noChangeShapeType="1"/>
            </p:cNvSpPr>
            <p:nvPr/>
          </p:nvSpPr>
          <p:spPr bwMode="auto">
            <a:xfrm flipV="1">
              <a:off x="6401" y="7444"/>
              <a:ext cx="259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" name="直线 401"/>
            <p:cNvSpPr>
              <a:spLocks noChangeShapeType="1"/>
            </p:cNvSpPr>
            <p:nvPr/>
          </p:nvSpPr>
          <p:spPr bwMode="auto">
            <a:xfrm>
              <a:off x="6401" y="5605"/>
              <a:ext cx="0" cy="184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29379" name="Text Box 3"/>
            <p:cNvSpPr txBox="1">
              <a:spLocks noChangeArrowheads="1"/>
            </p:cNvSpPr>
            <p:nvPr/>
          </p:nvSpPr>
          <p:spPr bwMode="auto">
            <a:xfrm>
              <a:off x="11279" y="3669"/>
              <a:ext cx="2076" cy="58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ECU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接插件</a:t>
              </a:r>
              <a:endPara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文本框 418"/>
            <p:cNvSpPr txBox="1">
              <a:spLocks noChangeArrowheads="1"/>
            </p:cNvSpPr>
            <p:nvPr/>
          </p:nvSpPr>
          <p:spPr bwMode="auto">
            <a:xfrm>
              <a:off x="8062" y="4443"/>
              <a:ext cx="1557" cy="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20 </a:t>
              </a:r>
              <a:r>
                <a:rPr lang="en-US" altLang="zh-CN" dirty="0">
                  <a:latin typeface="Calibri" panose="020F0502020204030204" charset="0"/>
                  <a:ea typeface="宋体" panose="02010600030101010101" pitchFamily="2" charset="-122"/>
                </a:rPr>
                <a:t>0</a:t>
              </a:r>
              <a:r>
                <a:rPr kumimoji="0" lang="en-US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charset="0"/>
                  <a:ea typeface="宋体" panose="02010600030101010101" pitchFamily="2" charset="-122"/>
                </a:rPr>
                <a:t>Ω</a:t>
              </a:r>
              <a:endPara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禁止符 29"/>
            <p:cNvSpPr/>
            <p:nvPr/>
          </p:nvSpPr>
          <p:spPr bwMode="auto">
            <a:xfrm>
              <a:off x="8477" y="5024"/>
              <a:ext cx="1246" cy="872"/>
            </a:xfrm>
            <a:prstGeom prst="noSmoking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8477" y="5701"/>
              <a:ext cx="2249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b="1" dirty="0" smtClean="0"/>
                <a:t>— </a:t>
              </a:r>
              <a:r>
                <a:rPr lang="en-US" altLang="zh-CN" dirty="0" smtClean="0"/>
                <a:t>    </a:t>
              </a:r>
              <a:r>
                <a:rPr lang="en-US" altLang="zh-CN" sz="2400" dirty="0" smtClean="0"/>
                <a:t>+</a:t>
              </a:r>
              <a:endParaRPr lang="zh-CN" altLang="en-US" sz="2400" dirty="0"/>
            </a:p>
          </p:txBody>
        </p:sp>
      </p:grpSp>
      <p:sp>
        <p:nvSpPr>
          <p:cNvPr id="32" name="文本框 418"/>
          <p:cNvSpPr txBox="1">
            <a:spLocks noChangeArrowheads="1"/>
          </p:cNvSpPr>
          <p:nvPr/>
        </p:nvSpPr>
        <p:spPr bwMode="auto">
          <a:xfrm>
            <a:off x="796925" y="2495550"/>
            <a:ext cx="3037840" cy="3110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just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测条件：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关点火开关，拔下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ECU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接插器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测方法：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rtl="0" latinLnBrk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数范围：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波形分析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418"/>
          <p:cNvSpPr txBox="1">
            <a:spLocks noChangeArrowheads="1"/>
          </p:cNvSpPr>
          <p:nvPr/>
        </p:nvSpPr>
        <p:spPr bwMode="auto">
          <a:xfrm>
            <a:off x="744220" y="1943735"/>
            <a:ext cx="4271645" cy="3666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just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zh-CN" altLang="en-US" sz="2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图片 -2147482614" descr="曲轴凸轮轴波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165" y="1565910"/>
            <a:ext cx="4845050" cy="3726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圆角矩形标注 35"/>
          <p:cNvSpPr/>
          <p:nvPr/>
        </p:nvSpPr>
        <p:spPr>
          <a:xfrm>
            <a:off x="566420" y="2366010"/>
            <a:ext cx="3444875" cy="3427730"/>
          </a:xfrm>
          <a:prstGeom prst="wedgeRoundRectCallout">
            <a:avLst>
              <a:gd name="adj1" fmla="val 69301"/>
              <a:gd name="adj2" fmla="val -3085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连接专用示波器或发动机分析仪，将波形测试探针插入传感器信号输出端子。起动发动机，依据示波器菜单操作提示，进入该传感器波形测试状态，读取并分析传感器波形。</a:t>
            </a:r>
            <a:endParaRPr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9569450" y="2611755"/>
            <a:ext cx="1955165" cy="2829560"/>
          </a:xfrm>
          <a:prstGeom prst="wedgeRoundRectCallout">
            <a:avLst>
              <a:gd name="adj1" fmla="val -68934"/>
              <a:gd name="adj2" fmla="val -3195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波形随转速的升高而频率增加，电压为2.3—2.5V，且基本不随转速的变化而变化。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37405" y="1459865"/>
            <a:ext cx="4794250" cy="3127037"/>
            <a:chOff x="1757" y="3132"/>
            <a:chExt cx="9412" cy="5897"/>
          </a:xfrm>
        </p:grpSpPr>
        <p:pic>
          <p:nvPicPr>
            <p:cNvPr id="221186" name="图片 449" descr="u=2162495641,3476869062&amp;fm=21&amp;gp=0"/>
            <p:cNvPicPr>
              <a:picLocks noChangeAspect="1" noChangeArrowheads="1"/>
            </p:cNvPicPr>
            <p:nvPr/>
          </p:nvPicPr>
          <p:blipFill>
            <a:blip r:embed="rId1" cstate="print">
              <a:lum contrast="36000"/>
            </a:blip>
            <a:srcRect l="33546" t="20091" r="28061" b="10606"/>
            <a:stretch>
              <a:fillRect/>
            </a:stretch>
          </p:blipFill>
          <p:spPr bwMode="auto">
            <a:xfrm>
              <a:off x="8788" y="3586"/>
              <a:ext cx="2381" cy="32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  <p:pic>
          <p:nvPicPr>
            <p:cNvPr id="2" name="图片 654" descr="IMG_7739"/>
            <p:cNvPicPr>
              <a:picLocks noChangeAspect="1" noChangeArrowheads="1"/>
            </p:cNvPicPr>
            <p:nvPr/>
          </p:nvPicPr>
          <p:blipFill>
            <a:blip r:embed="rId2" cstate="print"/>
            <a:srcRect l="16341" b="4080"/>
            <a:stretch>
              <a:fillRect/>
            </a:stretch>
          </p:blipFill>
          <p:spPr bwMode="auto">
            <a:xfrm>
              <a:off x="1757" y="3472"/>
              <a:ext cx="6917" cy="5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椭圆 2"/>
            <p:cNvSpPr/>
            <p:nvPr/>
          </p:nvSpPr>
          <p:spPr bwMode="auto">
            <a:xfrm>
              <a:off x="3458" y="3132"/>
              <a:ext cx="2608" cy="2268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>
              <a:stCxn id="3" idx="6"/>
            </p:cNvCxnSpPr>
            <p:nvPr/>
          </p:nvCxnSpPr>
          <p:spPr bwMode="auto">
            <a:xfrm>
              <a:off x="6066" y="4266"/>
              <a:ext cx="2722" cy="96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Box 9"/>
            <p:cNvSpPr txBox="1"/>
            <p:nvPr/>
          </p:nvSpPr>
          <p:spPr>
            <a:xfrm>
              <a:off x="7088" y="7668"/>
              <a:ext cx="1437" cy="695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 b="1" dirty="0" smtClean="0">
                  <a:latin typeface="微软雅黑" panose="020B0503020204020204" charset="-122"/>
                  <a:ea typeface="微软雅黑" panose="020B0503020204020204" charset="-122"/>
                </a:rPr>
                <a:t>转子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 bwMode="auto">
            <a:xfrm flipH="1" flipV="1">
              <a:off x="6746" y="7668"/>
              <a:ext cx="340" cy="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2"/>
            <p:cNvSpPr txBox="1"/>
            <p:nvPr/>
          </p:nvSpPr>
          <p:spPr>
            <a:xfrm>
              <a:off x="9439" y="7578"/>
              <a:ext cx="1338" cy="695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定</a:t>
              </a:r>
              <a:r>
                <a:rPr lang="zh-CN" altLang="en-US" b="1" dirty="0" smtClean="0">
                  <a:latin typeface="微软雅黑" panose="020B0503020204020204" charset="-122"/>
                  <a:ea typeface="微软雅黑" panose="020B0503020204020204" charset="-122"/>
                </a:rPr>
                <a:t>子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9" name="直接连接符 18"/>
            <p:cNvCxnSpPr>
              <a:endCxn id="221186" idx="2"/>
            </p:cNvCxnSpPr>
            <p:nvPr/>
          </p:nvCxnSpPr>
          <p:spPr bwMode="auto">
            <a:xfrm flipH="1" flipV="1">
              <a:off x="9978" y="6875"/>
              <a:ext cx="39" cy="703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霍尔式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352030" y="3865245"/>
            <a:ext cx="732155" cy="3683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550275" y="3818255"/>
            <a:ext cx="681355" cy="3676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标注 19"/>
          <p:cNvSpPr/>
          <p:nvPr/>
        </p:nvSpPr>
        <p:spPr>
          <a:xfrm>
            <a:off x="590550" y="1765300"/>
            <a:ext cx="3138170" cy="1958975"/>
          </a:xfrm>
          <a:prstGeom prst="wedgeRoundRectCallout">
            <a:avLst>
              <a:gd name="adj1" fmla="val 72219"/>
              <a:gd name="adj2" fmla="val -780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信号盘随着曲轴转动时，缺齿与霍尔传感器正对时导致气隙变化，霍尔电压为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高电平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1175385" y="4464050"/>
            <a:ext cx="3046095" cy="2042795"/>
          </a:xfrm>
          <a:prstGeom prst="wedgeRoundRectCallout">
            <a:avLst>
              <a:gd name="adj1" fmla="val 43120"/>
              <a:gd name="adj2" fmla="val -703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信号盘每转动一周，ECU会接收到8个/12个脉冲信号，根据此信号可以计算出发动机的转速。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8717280" y="4693920"/>
            <a:ext cx="3046095" cy="1582420"/>
          </a:xfrm>
          <a:prstGeom prst="wedgeRoundRectCallout">
            <a:avLst>
              <a:gd name="adj1" fmla="val -78371"/>
              <a:gd name="adj2" fmla="val -5481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但是无法判断1缸上止点位置，所以必须和凸轮轴位置传感器配合使用。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 bldLvl="0" animBg="1"/>
      <p:bldP spid="1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图片 93186"/>
          <p:cNvPicPr>
            <a:picLocks noChangeAspect="1"/>
          </p:cNvPicPr>
          <p:nvPr/>
        </p:nvPicPr>
        <p:blipFill>
          <a:blip r:embed="rId1"/>
          <a:srcRect l="5034" r="68076" b="27782"/>
          <a:stretch>
            <a:fillRect/>
          </a:stretch>
        </p:blipFill>
        <p:spPr>
          <a:xfrm>
            <a:off x="4645025" y="1390650"/>
            <a:ext cx="2451735" cy="46589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霍尔式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8386445" y="3338195"/>
            <a:ext cx="3046095" cy="1582420"/>
          </a:xfrm>
          <a:prstGeom prst="wedgeRoundRectCallout">
            <a:avLst>
              <a:gd name="adj1" fmla="val -68782"/>
              <a:gd name="adj2" fmla="val -92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拔下连接器，点火开关OFF，测量插头１脚与搭铁间的电阻，应为0。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3188" name="圆角矩形标注 93187"/>
          <p:cNvSpPr/>
          <p:nvPr/>
        </p:nvSpPr>
        <p:spPr>
          <a:xfrm>
            <a:off x="4145915" y="3999865"/>
            <a:ext cx="499110" cy="920750"/>
          </a:xfrm>
          <a:prstGeom prst="wedgeRoundRectCallout">
            <a:avLst>
              <a:gd name="adj1" fmla="val 178880"/>
              <a:gd name="adj2" fmla="val -2010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电源线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9" name="圆角矩形标注 93188"/>
          <p:cNvSpPr/>
          <p:nvPr/>
        </p:nvSpPr>
        <p:spPr>
          <a:xfrm>
            <a:off x="7244080" y="3999865"/>
            <a:ext cx="443230" cy="920750"/>
          </a:xfrm>
          <a:prstGeom prst="wedgeRoundRectCallout">
            <a:avLst>
              <a:gd name="adj1" fmla="val -183094"/>
              <a:gd name="adj2" fmla="val -1682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搭铁线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0" name="圆角矩形标注 93189"/>
          <p:cNvSpPr/>
          <p:nvPr/>
        </p:nvSpPr>
        <p:spPr>
          <a:xfrm>
            <a:off x="4985385" y="5608320"/>
            <a:ext cx="1024255" cy="422910"/>
          </a:xfrm>
          <a:prstGeom prst="wedgeRoundRectCallout">
            <a:avLst>
              <a:gd name="adj1" fmla="val 40875"/>
              <a:gd name="adj2" fmla="val -21179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信号线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万用表检测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109980" y="5113020"/>
            <a:ext cx="3138170" cy="1546225"/>
          </a:xfrm>
          <a:prstGeom prst="wedgeRoundRectCallout">
            <a:avLst>
              <a:gd name="adj1" fmla="val 72219"/>
              <a:gd name="adj2" fmla="val -780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插好连接器，起动发动机，测量２脚与１脚间的电压，应约为3V。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099820" y="2252345"/>
            <a:ext cx="3046095" cy="1582420"/>
          </a:xfrm>
          <a:prstGeom prst="wedgeRoundRectCallout">
            <a:avLst>
              <a:gd name="adj1" fmla="val 49186"/>
              <a:gd name="adj2" fmla="val 6645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　拔下连接器，点火开关ON，测量插头３脚与搭铁间的电压，应为5V。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8" grpId="0"/>
      <p:bldP spid="93190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图片 9523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065" y="1943735"/>
            <a:ext cx="5198745" cy="3174365"/>
          </a:xfrm>
          <a:prstGeom prst="rect">
            <a:avLst/>
          </a:prstGeom>
          <a:solidFill>
            <a:schemeClr val="tx1"/>
          </a:solidFill>
          <a:ln w="635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霍尔式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8907780" y="1792605"/>
            <a:ext cx="2646680" cy="3873500"/>
          </a:xfrm>
          <a:prstGeom prst="wedgeRoundRectCallout">
            <a:avLst>
              <a:gd name="adj1" fmla="val -75767"/>
              <a:gd name="adj2" fmla="val -60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波形的幅值大多数应满5V，最小0.3V，波形的形状要适当一致，矩形的拐角和垂直沿的一致性要好。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220" y="1390650"/>
            <a:ext cx="3786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zh-CN" sz="2000" b="1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示波器检测</a:t>
            </a:r>
            <a:endParaRPr lang="zh-CN" altLang="zh-CN" sz="2000" b="1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28955" y="4759960"/>
            <a:ext cx="2784475" cy="1408430"/>
          </a:xfrm>
          <a:prstGeom prst="wedgeRoundRectCallout">
            <a:avLst>
              <a:gd name="adj1" fmla="val 53112"/>
              <a:gd name="adj2" fmla="val -763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信号频率随发动机转速的增大而增大。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ChangeArrowheads="1"/>
          </p:cNvSpPr>
          <p:nvPr/>
        </p:nvSpPr>
        <p:spPr bwMode="gray">
          <a:xfrm>
            <a:off x="3743008" y="230346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功用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1587500" y="230346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gray">
          <a:xfrm>
            <a:off x="3743325" y="310991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安装位置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gray">
          <a:xfrm>
            <a:off x="1584325" y="310991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gray">
          <a:xfrm>
            <a:off x="3743008" y="3929063"/>
            <a:ext cx="6280150" cy="504825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类型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590675" y="3938588"/>
            <a:ext cx="1962150" cy="495300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gray">
          <a:xfrm>
            <a:off x="3743008" y="4713288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结构、工作原理与检测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gray">
          <a:xfrm>
            <a:off x="1587500" y="472281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凸轮轴位置传感器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2" grpId="0" bldLvl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83405" y="1264920"/>
            <a:ext cx="6912561" cy="1975759"/>
            <a:chOff x="8427" y="1701"/>
            <a:chExt cx="9817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711" y="1747"/>
              <a:ext cx="9533" cy="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1. 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检测凸轮轴的转角位置，发动机控制模块用此信号确定发动机某气缸(如一缸)上止点的位置，以修正点火时间和喷油量和爆燃控制。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凸轮轴位置传感器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83405" y="3723313"/>
            <a:ext cx="6912561" cy="2323098"/>
            <a:chOff x="8427" y="2950"/>
            <a:chExt cx="9817" cy="3519"/>
          </a:xfrm>
        </p:grpSpPr>
        <p:sp>
          <p:nvSpPr>
            <p:cNvPr id="6" name="圆角矩形 45063"/>
            <p:cNvSpPr/>
            <p:nvPr/>
          </p:nvSpPr>
          <p:spPr>
            <a:xfrm>
              <a:off x="8427" y="2950"/>
              <a:ext cx="8750" cy="3519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11" y="2950"/>
              <a:ext cx="9533" cy="3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2. 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凸轮轴位置信号还用于发动机起动时识别出第一次点火时刻。因为凸轮轴位置传感器能够识别哪一个气缸活塞即将到达上止点，所以称为气缸识别传感器。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凸轮轴位置传感器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安装位置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-2147482619" descr="凸轮轴位置传感器位置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1110" y="1691005"/>
            <a:ext cx="4171950" cy="2693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圆角矩形标注 19"/>
          <p:cNvSpPr/>
          <p:nvPr/>
        </p:nvSpPr>
        <p:spPr>
          <a:xfrm>
            <a:off x="2185035" y="4561205"/>
            <a:ext cx="3935730" cy="1791335"/>
          </a:xfrm>
          <a:prstGeom prst="wedgeRoundRectCallout">
            <a:avLst>
              <a:gd name="adj1" fmla="val 53112"/>
              <a:gd name="adj2" fmla="val -7632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安装凸轮轴附近，与凸轮轴上的信号轮共同工作，信号轮对应的发动机的特定位置。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20130" y="2955925"/>
            <a:ext cx="975995" cy="94551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bldLvl="0" animBg="1"/>
      <p:bldP spid="2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gray">
          <a:xfrm>
            <a:off x="3743008" y="144240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功用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587500" y="144240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gray">
          <a:xfrm>
            <a:off x="3743325" y="224885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安装位置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584325" y="224885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gray">
          <a:xfrm>
            <a:off x="3743008" y="3068003"/>
            <a:ext cx="6280150" cy="504825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类型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gray">
          <a:xfrm>
            <a:off x="1590675" y="3077528"/>
            <a:ext cx="1962150" cy="495300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gray">
          <a:xfrm>
            <a:off x="3743008" y="3852228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gray">
          <a:xfrm>
            <a:off x="1587500" y="386175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gray">
          <a:xfrm>
            <a:off x="3743008" y="4658678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工作原理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gray">
          <a:xfrm>
            <a:off x="1587500" y="466820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gray">
          <a:xfrm>
            <a:off x="3748088" y="5489893"/>
            <a:ext cx="6280150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lIns="119823" tIns="59911" rIns="119823" bIns="59911" anchor="ctr"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2400" b="1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590675" y="5489893"/>
            <a:ext cx="1963738" cy="493712"/>
          </a:xfrm>
          <a:prstGeom prst="homePlate">
            <a:avLst>
              <a:gd name="adj" fmla="val 26172"/>
            </a:avLst>
          </a:prstGeom>
          <a:solidFill>
            <a:srgbClr val="0069B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693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7" grpId="0" bldLvl="0" animBg="1"/>
      <p:bldP spid="31" grpId="0" bldLvl="0" animBg="1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4971415" y="2280285"/>
            <a:ext cx="1971675" cy="1969770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24" y="1752"/>
              <a:ext cx="1192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类型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1874520" y="2218055"/>
            <a:ext cx="1785620" cy="949325"/>
          </a:xfrm>
          <a:prstGeom prst="wedgeRoundRectCallout">
            <a:avLst>
              <a:gd name="adj1" fmla="val 92034"/>
              <a:gd name="adj2" fmla="val -1167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磁感应式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765675" y="5258435"/>
            <a:ext cx="1584960" cy="949325"/>
          </a:xfrm>
          <a:prstGeom prst="wedgeRoundRectCallout">
            <a:avLst>
              <a:gd name="adj1" fmla="val 28165"/>
              <a:gd name="adj2" fmla="val -13929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光电式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161020" y="2218055"/>
            <a:ext cx="1754505" cy="949960"/>
          </a:xfrm>
          <a:prstGeom prst="wedgeRoundRectCallout">
            <a:avLst>
              <a:gd name="adj1" fmla="val -93213"/>
              <a:gd name="adj2" fmla="val -748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霍尔式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凸轮轴位置传感器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凸轮轴位置传感器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7365" y="2160270"/>
            <a:ext cx="2202180" cy="2260600"/>
            <a:chOff x="3259" y="4316"/>
            <a:chExt cx="3468" cy="3560"/>
          </a:xfrm>
        </p:grpSpPr>
        <p:grpSp>
          <p:nvGrpSpPr>
            <p:cNvPr id="96300" name="Group 44"/>
            <p:cNvGrpSpPr/>
            <p:nvPr/>
          </p:nvGrpSpPr>
          <p:grpSpPr bwMode="auto">
            <a:xfrm>
              <a:off x="3259" y="4316"/>
              <a:ext cx="3468" cy="3560"/>
              <a:chOff x="1898" y="1504"/>
              <a:chExt cx="1628" cy="1627"/>
            </a:xfrm>
          </p:grpSpPr>
          <p:sp>
            <p:nvSpPr>
              <p:cNvPr id="7886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8864" name="Oval 5"/>
              <p:cNvSpPr>
                <a:spLocks noChangeArrowheads="1"/>
              </p:cNvSpPr>
              <p:nvPr/>
            </p:nvSpPr>
            <p:spPr bwMode="auto">
              <a:xfrm>
                <a:off x="2124" y="1752"/>
                <a:ext cx="1192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941" y="5442"/>
              <a:ext cx="2508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凸轮轴位置传感器</a:t>
              </a:r>
              <a:endParaRPr lang="zh-CN" altLang="en-US" sz="24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22895" y="2298700"/>
            <a:ext cx="2202180" cy="2260600"/>
            <a:chOff x="3259" y="4316"/>
            <a:chExt cx="3468" cy="3560"/>
          </a:xfrm>
        </p:grpSpPr>
        <p:grpSp>
          <p:nvGrpSpPr>
            <p:cNvPr id="8" name="Group 44"/>
            <p:cNvGrpSpPr/>
            <p:nvPr/>
          </p:nvGrpSpPr>
          <p:grpSpPr bwMode="auto">
            <a:xfrm>
              <a:off x="3259" y="4316"/>
              <a:ext cx="3468" cy="3560"/>
              <a:chOff x="1898" y="1504"/>
              <a:chExt cx="1628" cy="1627"/>
            </a:xfrm>
          </p:grpSpPr>
          <p:sp>
            <p:nvSpPr>
              <p:cNvPr id="9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2124" y="1752"/>
                <a:ext cx="1192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957" y="5443"/>
              <a:ext cx="232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曲轴位置传感器</a:t>
              </a:r>
              <a:endParaRPr lang="zh-CN" altLang="en-US" sz="24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4218305" y="3434080"/>
            <a:ext cx="3366770" cy="17145"/>
          </a:xfrm>
          <a:prstGeom prst="straightConnector1">
            <a:avLst/>
          </a:prstGeom>
          <a:ln w="57150">
            <a:solidFill>
              <a:srgbClr val="00B0F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671695" y="2875280"/>
            <a:ext cx="1225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7245" y="2875280"/>
            <a:ext cx="1409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12385" y="3616325"/>
            <a:ext cx="1409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检修过程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83405" y="1587500"/>
            <a:ext cx="6712585" cy="1241658"/>
            <a:chOff x="8427" y="1701"/>
            <a:chExt cx="9533" cy="1331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1. 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检测转速，计算进气量，确定喷油量和点火提前角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83405" y="3221355"/>
            <a:ext cx="6712585" cy="833120"/>
            <a:chOff x="8427" y="1701"/>
            <a:chExt cx="9533" cy="1262"/>
          </a:xfrm>
        </p:grpSpPr>
        <p:sp>
          <p:nvSpPr>
            <p:cNvPr id="6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27" y="1747"/>
              <a:ext cx="9533" cy="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2. 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检测基准缸基准位置，进行缸序判别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3405" y="4526915"/>
            <a:ext cx="6712585" cy="853440"/>
            <a:chOff x="8427" y="1351"/>
            <a:chExt cx="9533" cy="1262"/>
          </a:xfrm>
        </p:grpSpPr>
        <p:sp>
          <p:nvSpPr>
            <p:cNvPr id="9" name="圆角矩形 45063"/>
            <p:cNvSpPr/>
            <p:nvPr/>
          </p:nvSpPr>
          <p:spPr>
            <a:xfrm>
              <a:off x="8427" y="135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427" y="1505"/>
              <a:ext cx="9533" cy="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3. </a:t>
              </a:r>
              <a:r>
                <a:rPr lang="zh-CN" altLang="zh-CN" sz="2400" spc="200">
                  <a:uFillTx/>
                  <a:latin typeface="微软雅黑" panose="020B0503020204020204" charset="-122"/>
                  <a:ea typeface="微软雅黑" panose="020B0503020204020204" charset="-122"/>
                </a:rPr>
                <a:t>检测曲轴转过角度确定点火和喷油时刻</a:t>
              </a:r>
              <a:endParaRPr lang="zh-CN" altLang="zh-CN" sz="2400" spc="200"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12060" y="2460625"/>
            <a:ext cx="6864985" cy="2807335"/>
            <a:chOff x="3691" y="4048"/>
            <a:chExt cx="11415" cy="4880"/>
          </a:xfrm>
        </p:grpSpPr>
        <p:pic>
          <p:nvPicPr>
            <p:cNvPr id="24593" name="图片 175" descr="IMG_755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691" y="4048"/>
              <a:ext cx="5475" cy="4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4" name="图片 172" descr="IMG_7564"/>
            <p:cNvPicPr>
              <a:picLocks noChangeAspect="1" noChangeArrowheads="1"/>
            </p:cNvPicPr>
            <p:nvPr/>
          </p:nvPicPr>
          <p:blipFill>
            <a:blip r:embed="rId2"/>
            <a:srcRect t="2534" r="15013" b="10916"/>
            <a:stretch>
              <a:fillRect/>
            </a:stretch>
          </p:blipFill>
          <p:spPr bwMode="auto">
            <a:xfrm>
              <a:off x="9632" y="4048"/>
              <a:ext cx="5475" cy="4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椭圆 8"/>
            <p:cNvSpPr>
              <a:spLocks noChangeArrowheads="1"/>
            </p:cNvSpPr>
            <p:nvPr/>
          </p:nvSpPr>
          <p:spPr bwMode="auto">
            <a:xfrm>
              <a:off x="4556" y="6000"/>
              <a:ext cx="1814" cy="1059"/>
            </a:xfrm>
            <a:prstGeom prst="ellipse">
              <a:avLst/>
            </a:prstGeom>
            <a:noFill/>
            <a:ln w="38100" algn="ctr">
              <a:solidFill>
                <a:srgbClr val="FF0000"/>
              </a:solidFill>
              <a:round/>
            </a:ln>
          </p:spPr>
          <p:txBody>
            <a:bodyPr/>
            <a:p>
              <a:pPr defTabSz="914400" eaLnBrk="0" hangingPunct="0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24598" name="椭圆 9"/>
            <p:cNvSpPr>
              <a:spLocks noChangeArrowheads="1"/>
            </p:cNvSpPr>
            <p:nvPr/>
          </p:nvSpPr>
          <p:spPr bwMode="auto">
            <a:xfrm>
              <a:off x="11042" y="5680"/>
              <a:ext cx="1338" cy="1378"/>
            </a:xfrm>
            <a:prstGeom prst="ellipse">
              <a:avLst/>
            </a:prstGeom>
            <a:noFill/>
            <a:ln w="38100" algn="ctr">
              <a:solidFill>
                <a:srgbClr val="FF0000"/>
              </a:solidFill>
              <a:round/>
            </a:ln>
          </p:spPr>
          <p:txBody>
            <a:bodyPr/>
            <a:p>
              <a:pPr defTabSz="914400" eaLnBrk="0" hangingPunct="0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</p:grpSp>
      <p:sp>
        <p:nvSpPr>
          <p:cNvPr id="38929" name="矩形 216081"/>
          <p:cNvSpPr/>
          <p:nvPr/>
        </p:nvSpPr>
        <p:spPr>
          <a:xfrm>
            <a:off x="1118870" y="1506855"/>
            <a:ext cx="7042785" cy="7734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安装位置一般有两个地方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2024380" y="5667375"/>
            <a:ext cx="2193290" cy="685165"/>
          </a:xfrm>
          <a:prstGeom prst="wedgeRoundRectCallout">
            <a:avLst>
              <a:gd name="adj1" fmla="val 24522"/>
              <a:gd name="adj2" fmla="val -24063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曲轴皮带轮旁边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932930" y="5667375"/>
            <a:ext cx="1740535" cy="592455"/>
          </a:xfrm>
          <a:prstGeom prst="wedgeRoundRectCallout">
            <a:avLst>
              <a:gd name="adj1" fmla="val -22126"/>
              <a:gd name="adj2" fmla="val -28494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飞轮壳上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6645" name="Group 21"/>
          <p:cNvGrpSpPr/>
          <p:nvPr/>
        </p:nvGrpSpPr>
        <p:grpSpPr bwMode="auto">
          <a:xfrm>
            <a:off x="893445" y="2390140"/>
            <a:ext cx="2898775" cy="2735580"/>
            <a:chOff x="318" y="2404"/>
            <a:chExt cx="2222" cy="1905"/>
          </a:xfrm>
        </p:grpSpPr>
        <p:sp>
          <p:nvSpPr>
            <p:cNvPr id="26633" name="Text Box 17"/>
            <p:cNvSpPr txBox="1">
              <a:spLocks noChangeArrowheads="1"/>
            </p:cNvSpPr>
            <p:nvPr/>
          </p:nvSpPr>
          <p:spPr bwMode="auto">
            <a:xfrm>
              <a:off x="318" y="2404"/>
              <a:ext cx="2116" cy="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87722" tIns="43861" rIns="87722" bIns="43861">
              <a:spAutoFit/>
            </a:bodyPr>
            <a:p>
              <a:pPr algn="r" eaLnBrk="0" hangingPunct="0"/>
              <a:r>
                <a:rPr lang="zh-CN" altLang="en-US" b="1"/>
                <a:t>磁感应式曲轴位置传感器</a:t>
              </a:r>
              <a:endParaRPr lang="zh-CN" altLang="en-US" b="1"/>
            </a:p>
          </p:txBody>
        </p:sp>
        <p:pic>
          <p:nvPicPr>
            <p:cNvPr id="26637" name="图片 170" descr="IMG_256"/>
            <p:cNvPicPr>
              <a:picLocks noChangeAspect="1" noChangeArrowheads="1"/>
            </p:cNvPicPr>
            <p:nvPr/>
          </p:nvPicPr>
          <p:blipFill>
            <a:blip r:embed="rId1"/>
            <a:srcRect l="4871" t="7111" r="4514" b="4866"/>
            <a:stretch>
              <a:fillRect/>
            </a:stretch>
          </p:blipFill>
          <p:spPr bwMode="auto">
            <a:xfrm>
              <a:off x="635" y="2767"/>
              <a:ext cx="1905" cy="1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0">
            <a:off x="4545965" y="2398395"/>
            <a:ext cx="2915118" cy="2735580"/>
            <a:chOff x="5777" y="5179"/>
            <a:chExt cx="6235" cy="4926"/>
          </a:xfrm>
        </p:grpSpPr>
        <p:sp>
          <p:nvSpPr>
            <p:cNvPr id="26634" name="Text Box 18"/>
            <p:cNvSpPr txBox="1">
              <a:spLocks noChangeArrowheads="1"/>
            </p:cNvSpPr>
            <p:nvPr/>
          </p:nvSpPr>
          <p:spPr bwMode="auto">
            <a:xfrm>
              <a:off x="5777" y="5179"/>
              <a:ext cx="5406" cy="6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87722" tIns="43861" rIns="87722" bIns="43861">
              <a:spAutoFit/>
            </a:bodyPr>
            <a:p>
              <a:pPr algn="r" eaLnBrk="0" hangingPunct="0"/>
              <a:r>
                <a:rPr lang="zh-CN" altLang="en-US" b="1"/>
                <a:t>霍尔式曲轴位置传感器</a:t>
              </a:r>
              <a:endParaRPr lang="zh-CN" altLang="en-US" b="1"/>
            </a:p>
          </p:txBody>
        </p:sp>
        <p:pic>
          <p:nvPicPr>
            <p:cNvPr id="26638" name="图片 568" descr="c:\users\ADMINI~1\appdata\roaming\360se6\USERDA~1\Temp\201312~1.JPG"/>
            <p:cNvPicPr>
              <a:picLocks noChangeAspect="1" noChangeArrowheads="1"/>
            </p:cNvPicPr>
            <p:nvPr/>
          </p:nvPicPr>
          <p:blipFill>
            <a:blip r:embed="rId2" r:link="rId3"/>
            <a:srcRect l="40881" t="21043" r="1443" b="19301"/>
            <a:stretch>
              <a:fillRect/>
            </a:stretch>
          </p:blipFill>
          <p:spPr bwMode="auto">
            <a:xfrm>
              <a:off x="5777" y="6087"/>
              <a:ext cx="6235" cy="4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8448073" y="2423738"/>
            <a:ext cx="2599526" cy="2290502"/>
            <a:chOff x="12409" y="4732"/>
            <a:chExt cx="5154" cy="4755"/>
          </a:xfrm>
        </p:grpSpPr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12409" y="4732"/>
              <a:ext cx="5154" cy="75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lIns="87722" tIns="43861" rIns="87722" bIns="43861">
              <a:spAutoFit/>
            </a:bodyPr>
            <a:p>
              <a:pPr eaLnBrk="0" hangingPunct="0"/>
              <a:r>
                <a:rPr lang="zh-CN" altLang="en-US" b="1"/>
                <a:t>光电式曲轴位置传感器</a:t>
              </a:r>
              <a:endParaRPr lang="zh-CN" altLang="en-US" b="1"/>
            </a:p>
          </p:txBody>
        </p:sp>
        <p:pic>
          <p:nvPicPr>
            <p:cNvPr id="26641" name="图片 287" descr="IMG_256"/>
            <p:cNvPicPr>
              <a:picLocks noChangeAspect="1" noChangeArrowheads="1"/>
            </p:cNvPicPr>
            <p:nvPr/>
          </p:nvPicPr>
          <p:blipFill>
            <a:blip r:embed="rId4">
              <a:lum contrast="24000"/>
            </a:blip>
            <a:srcRect/>
            <a:stretch>
              <a:fillRect/>
            </a:stretch>
          </p:blipFill>
          <p:spPr bwMode="auto">
            <a:xfrm>
              <a:off x="12978" y="6087"/>
              <a:ext cx="4585" cy="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矩形 216081"/>
          <p:cNvSpPr/>
          <p:nvPr/>
        </p:nvSpPr>
        <p:spPr>
          <a:xfrm>
            <a:off x="2178050" y="1226185"/>
            <a:ext cx="7042785" cy="7734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曲轴位置传感器有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三个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70760" y="2018030"/>
            <a:ext cx="7650480" cy="3096260"/>
            <a:chOff x="3430" y="4000"/>
            <a:chExt cx="12048" cy="4876"/>
          </a:xfrm>
        </p:grpSpPr>
        <p:pic>
          <p:nvPicPr>
            <p:cNvPr id="6" name="图片 382" descr="E 119"/>
            <p:cNvPicPr>
              <a:picLocks noChangeAspect="1" noChangeArrowheads="1"/>
            </p:cNvPicPr>
            <p:nvPr/>
          </p:nvPicPr>
          <p:blipFill>
            <a:blip r:embed="rId1" cstate="print"/>
            <a:srcRect l="12202" r="7886" b="2359"/>
            <a:stretch>
              <a:fillRect/>
            </a:stretch>
          </p:blipFill>
          <p:spPr bwMode="auto">
            <a:xfrm>
              <a:off x="3430" y="4000"/>
              <a:ext cx="5783" cy="4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图片 388" descr="IMG_256"/>
            <p:cNvPicPr>
              <a:picLocks noChangeAspect="1" noChangeArrowheads="1"/>
            </p:cNvPicPr>
            <p:nvPr/>
          </p:nvPicPr>
          <p:blipFill>
            <a:blip r:embed="rId2" cstate="print">
              <a:lum contrast="18000"/>
            </a:blip>
            <a:srcRect l="2643" t="4143" r="3748" b="8162"/>
            <a:stretch>
              <a:fillRect/>
            </a:stretch>
          </p:blipFill>
          <p:spPr bwMode="auto">
            <a:xfrm>
              <a:off x="9440" y="4000"/>
              <a:ext cx="6038" cy="4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6" name="圆角矩形标注 35"/>
          <p:cNvSpPr/>
          <p:nvPr/>
        </p:nvSpPr>
        <p:spPr>
          <a:xfrm>
            <a:off x="3815080" y="5267960"/>
            <a:ext cx="1103630" cy="716280"/>
          </a:xfrm>
          <a:prstGeom prst="wedgeRoundRectCallout">
            <a:avLst>
              <a:gd name="adj1" fmla="val 36018"/>
              <a:gd name="adj2" fmla="val -14423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20000"/>
              </a:lnSpc>
            </a:pPr>
            <a:r>
              <a:rPr 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定子</a:t>
            </a:r>
            <a:endParaRPr lang="zh-CN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36930" y="3859530"/>
            <a:ext cx="1103630" cy="716280"/>
          </a:xfrm>
          <a:prstGeom prst="wedgeRoundRectCallout">
            <a:avLst>
              <a:gd name="adj1" fmla="val 94476"/>
              <a:gd name="adj2" fmla="val -7783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20000"/>
              </a:lnSpc>
            </a:pPr>
            <a:r>
              <a:rPr 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转子</a:t>
            </a:r>
            <a:endParaRPr lang="zh-CN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157970" y="2430145"/>
            <a:ext cx="763270" cy="4591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157970" y="3585845"/>
            <a:ext cx="763270" cy="4591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182995" y="3493770"/>
            <a:ext cx="763270" cy="4591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157970" y="4231005"/>
            <a:ext cx="763270" cy="4591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294"/>
          <a:stretch>
            <a:fillRect/>
          </a:stretch>
        </p:blipFill>
        <p:spPr>
          <a:xfrm>
            <a:off x="2282190" y="2744470"/>
            <a:ext cx="6104255" cy="315785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974725" y="3592830"/>
            <a:ext cx="2694940" cy="2130425"/>
          </a:xfrm>
          <a:prstGeom prst="wedgeRoundRectCallout">
            <a:avLst>
              <a:gd name="adj1" fmla="val 63831"/>
              <a:gd name="adj2" fmla="val -3405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转子上有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齿</a:t>
            </a:r>
            <a:r>
              <a:rPr lang="en-US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依据转过的齿数来判断曲轴转动的位置和转速。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27530" y="1524000"/>
            <a:ext cx="916368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转子信号轮固定在曲轴上，部分发动机转子由发动机飞轮充当。</a:t>
            </a:r>
            <a:endParaRPr lang="en-US" altLang="zh-CN" sz="24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280910" y="2383790"/>
            <a:ext cx="2694940" cy="1209040"/>
          </a:xfrm>
          <a:prstGeom prst="wedgeRoundRectCallout">
            <a:avLst>
              <a:gd name="adj1" fmla="val -123044"/>
              <a:gd name="adj2" fmla="val 5105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alt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定子固定在发动机机体上</a:t>
            </a:r>
            <a:r>
              <a:rPr lang="zh-CN" sz="20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8" name="圆角矩形标注 77"/>
          <p:cNvSpPr/>
          <p:nvPr/>
        </p:nvSpPr>
        <p:spPr>
          <a:xfrm>
            <a:off x="5977255" y="5107940"/>
            <a:ext cx="5013960" cy="1122045"/>
          </a:xfrm>
          <a:prstGeom prst="wedgeRoundRectCallout">
            <a:avLst>
              <a:gd name="adj1" fmla="val -67502"/>
              <a:gd name="adj2" fmla="val -16895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转子与定子之间的空气间隙为0.2至0.4毫米，使用中不能随意变动</a:t>
            </a:r>
            <a:r>
              <a:rPr lang="zh-CN" sz="20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0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9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9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0" grpId="0"/>
      <p:bldP spid="7" grpId="0" bldLvl="0" animBg="1"/>
      <p:bldP spid="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rcRect l="1918" t="371" r="30520" b="8994"/>
          <a:stretch>
            <a:fillRect/>
          </a:stretch>
        </p:blipFill>
        <p:spPr>
          <a:xfrm>
            <a:off x="1885315" y="1775460"/>
            <a:ext cx="4806950" cy="3307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1"/>
          <a:srcRect l="69092"/>
          <a:stretch>
            <a:fillRect/>
          </a:stretch>
        </p:blipFill>
        <p:spPr>
          <a:xfrm>
            <a:off x="7096760" y="1459230"/>
            <a:ext cx="2374265" cy="393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标注 8"/>
          <p:cNvSpPr/>
          <p:nvPr/>
        </p:nvSpPr>
        <p:spPr>
          <a:xfrm>
            <a:off x="915670" y="5175250"/>
            <a:ext cx="4271645" cy="1177290"/>
          </a:xfrm>
          <a:prstGeom prst="wedgeRoundRectCallout">
            <a:avLst>
              <a:gd name="adj1" fmla="val -364"/>
              <a:gd name="adj2" fmla="val -7788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当转子旋转时，永久磁铁的磁力线，磁路中的气隙周期性地产生变化，</a:t>
            </a:r>
            <a:endParaRPr lang="zh-CN" alt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815195" y="1892300"/>
            <a:ext cx="1750695" cy="1282700"/>
          </a:xfrm>
          <a:prstGeom prst="wedgeRoundRectCallout">
            <a:avLst>
              <a:gd name="adj1" fmla="val -76731"/>
              <a:gd name="adj2" fmla="val -1331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rIns="0"/>
          <a:p>
            <a:pPr algn="l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磁通量发生周期性的变化</a:t>
            </a:r>
            <a:endParaRPr 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471025" y="4732020"/>
            <a:ext cx="2179955" cy="1386840"/>
          </a:xfrm>
          <a:prstGeom prst="wedgeRoundRectCallout">
            <a:avLst>
              <a:gd name="adj1" fmla="val -72312"/>
              <a:gd name="adj2" fmla="val -4569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根据电磁感应原理，传感器线圈产生交变电动势</a:t>
            </a:r>
            <a:endParaRPr lang="zh-CN" sz="20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1657350" y="1633220"/>
            <a:ext cx="1982470" cy="1435100"/>
          </a:xfrm>
          <a:prstGeom prst="wedgeRoundRectCallout">
            <a:avLst>
              <a:gd name="adj1" fmla="val 98014"/>
              <a:gd name="adj2" fmla="val 4349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传感器信号电压</a:t>
            </a:r>
            <a:endParaRPr lang="zh-CN" altLang="zh-CN" sz="2800" spc="2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657985" y="4114165"/>
            <a:ext cx="1981835" cy="1513205"/>
          </a:xfrm>
          <a:prstGeom prst="wedgeRoundRectCallout">
            <a:avLst>
              <a:gd name="adj1" fmla="val 104155"/>
              <a:gd name="adj2" fmla="val -4594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传感器线圈电阻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268335" y="1837690"/>
            <a:ext cx="2175510" cy="937895"/>
          </a:xfrm>
          <a:prstGeom prst="wedgeRoundRectCallout">
            <a:avLst>
              <a:gd name="adj1" fmla="val -98458"/>
              <a:gd name="adj2" fmla="val 5983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搭铁性能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903" y="48863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曲轴位置传感器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295" y="76581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磁感应式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98415" y="2443480"/>
            <a:ext cx="1971040" cy="1969770"/>
            <a:chOff x="7751" y="3849"/>
            <a:chExt cx="3104" cy="3102"/>
          </a:xfrm>
        </p:grpSpPr>
        <p:grpSp>
          <p:nvGrpSpPr>
            <p:cNvPr id="96300" name="Group 44"/>
            <p:cNvGrpSpPr/>
            <p:nvPr/>
          </p:nvGrpSpPr>
          <p:grpSpPr bwMode="auto">
            <a:xfrm>
              <a:off x="7751" y="3849"/>
              <a:ext cx="3105" cy="3102"/>
              <a:chOff x="1898" y="1504"/>
              <a:chExt cx="1628" cy="1627"/>
            </a:xfrm>
          </p:grpSpPr>
          <p:sp>
            <p:nvSpPr>
              <p:cNvPr id="78863" name="Freeform 4"/>
              <p:cNvSpPr/>
              <p:nvPr/>
            </p:nvSpPr>
            <p:spPr bwMode="auto">
              <a:xfrm>
                <a:off x="1898" y="1504"/>
                <a:ext cx="1628" cy="1627"/>
              </a:xfrm>
              <a:custGeom>
                <a:avLst/>
                <a:gdLst>
                  <a:gd name="T0" fmla="*/ 4814578 w 1050"/>
                  <a:gd name="T1" fmla="*/ 5442098 h 1049"/>
                  <a:gd name="T2" fmla="*/ 4609959 w 1050"/>
                  <a:gd name="T3" fmla="*/ 6002580 h 1049"/>
                  <a:gd name="T4" fmla="*/ 4038230 w 1050"/>
                  <a:gd name="T5" fmla="*/ 5839862 h 1049"/>
                  <a:gd name="T6" fmla="*/ 3761390 w 1050"/>
                  <a:gd name="T7" fmla="*/ 6291864 h 1049"/>
                  <a:gd name="T8" fmla="*/ 3165586 w 1050"/>
                  <a:gd name="T9" fmla="*/ 5972447 h 1049"/>
                  <a:gd name="T10" fmla="*/ 2666074 w 1050"/>
                  <a:gd name="T11" fmla="*/ 6309945 h 1049"/>
                  <a:gd name="T12" fmla="*/ 2292943 w 1050"/>
                  <a:gd name="T13" fmla="*/ 5839862 h 1049"/>
                  <a:gd name="T14" fmla="*/ 1811485 w 1050"/>
                  <a:gd name="T15" fmla="*/ 6044771 h 1049"/>
                  <a:gd name="T16" fmla="*/ 1636957 w 1050"/>
                  <a:gd name="T17" fmla="*/ 5526473 h 1049"/>
                  <a:gd name="T18" fmla="*/ 1396230 w 1050"/>
                  <a:gd name="T19" fmla="*/ 5351703 h 1049"/>
                  <a:gd name="T20" fmla="*/ 842552 w 1050"/>
                  <a:gd name="T21" fmla="*/ 5339646 h 1049"/>
                  <a:gd name="T22" fmla="*/ 806443 w 1050"/>
                  <a:gd name="T23" fmla="*/ 4688765 h 1049"/>
                  <a:gd name="T24" fmla="*/ 282856 w 1050"/>
                  <a:gd name="T25" fmla="*/ 4520016 h 1049"/>
                  <a:gd name="T26" fmla="*/ 469422 w 1050"/>
                  <a:gd name="T27" fmla="*/ 3959535 h 1049"/>
                  <a:gd name="T28" fmla="*/ 0 w 1050"/>
                  <a:gd name="T29" fmla="*/ 3555747 h 1049"/>
                  <a:gd name="T30" fmla="*/ 361093 w 1050"/>
                  <a:gd name="T31" fmla="*/ 3013346 h 1049"/>
                  <a:gd name="T32" fmla="*/ 36111 w 1050"/>
                  <a:gd name="T33" fmla="*/ 2567371 h 1049"/>
                  <a:gd name="T34" fmla="*/ 517566 w 1050"/>
                  <a:gd name="T35" fmla="*/ 2217823 h 1049"/>
                  <a:gd name="T36" fmla="*/ 331003 w 1050"/>
                  <a:gd name="T37" fmla="*/ 1711579 h 1049"/>
                  <a:gd name="T38" fmla="*/ 890697 w 1050"/>
                  <a:gd name="T39" fmla="*/ 1506673 h 1049"/>
                  <a:gd name="T40" fmla="*/ 842552 w 1050"/>
                  <a:gd name="T41" fmla="*/ 982350 h 1049"/>
                  <a:gd name="T42" fmla="*/ 1396230 w 1050"/>
                  <a:gd name="T43" fmla="*/ 976324 h 1049"/>
                  <a:gd name="T44" fmla="*/ 1630940 w 1050"/>
                  <a:gd name="T45" fmla="*/ 367629 h 1049"/>
                  <a:gd name="T46" fmla="*/ 2154524 w 1050"/>
                  <a:gd name="T47" fmla="*/ 530349 h 1049"/>
                  <a:gd name="T48" fmla="*/ 2437381 w 1050"/>
                  <a:gd name="T49" fmla="*/ 439949 h 1049"/>
                  <a:gd name="T50" fmla="*/ 3015131 w 1050"/>
                  <a:gd name="T51" fmla="*/ 349549 h 1049"/>
                  <a:gd name="T52" fmla="*/ 3562786 w 1050"/>
                  <a:gd name="T53" fmla="*/ 0 h 1049"/>
                  <a:gd name="T54" fmla="*/ 3887772 w 1050"/>
                  <a:gd name="T55" fmla="*/ 439949 h 1049"/>
                  <a:gd name="T56" fmla="*/ 4176648 w 1050"/>
                  <a:gd name="T57" fmla="*/ 530349 h 1049"/>
                  <a:gd name="T58" fmla="*/ 4700234 w 1050"/>
                  <a:gd name="T59" fmla="*/ 367629 h 1049"/>
                  <a:gd name="T60" fmla="*/ 4874758 w 1050"/>
                  <a:gd name="T61" fmla="*/ 934137 h 1049"/>
                  <a:gd name="T62" fmla="*/ 5416402 w 1050"/>
                  <a:gd name="T63" fmla="*/ 910030 h 1049"/>
                  <a:gd name="T64" fmla="*/ 5440471 w 1050"/>
                  <a:gd name="T65" fmla="*/ 1506673 h 1049"/>
                  <a:gd name="T66" fmla="*/ 6000168 w 1050"/>
                  <a:gd name="T67" fmla="*/ 1711579 h 1049"/>
                  <a:gd name="T68" fmla="*/ 5837675 w 1050"/>
                  <a:gd name="T69" fmla="*/ 2290141 h 1049"/>
                  <a:gd name="T70" fmla="*/ 6289046 w 1050"/>
                  <a:gd name="T71" fmla="*/ 2567371 h 1049"/>
                  <a:gd name="T72" fmla="*/ 5976095 w 1050"/>
                  <a:gd name="T73" fmla="*/ 3157986 h 1049"/>
                  <a:gd name="T74" fmla="*/ 6307100 w 1050"/>
                  <a:gd name="T75" fmla="*/ 3658200 h 1049"/>
                  <a:gd name="T76" fmla="*/ 5837675 w 1050"/>
                  <a:gd name="T77" fmla="*/ 4031855 h 1049"/>
                  <a:gd name="T78" fmla="*/ 6048310 w 1050"/>
                  <a:gd name="T79" fmla="*/ 4520016 h 1049"/>
                  <a:gd name="T80" fmla="*/ 5524730 w 1050"/>
                  <a:gd name="T81" fmla="*/ 4688765 h 1049"/>
                  <a:gd name="T82" fmla="*/ 5350202 w 1050"/>
                  <a:gd name="T83" fmla="*/ 4929834 h 1049"/>
                  <a:gd name="T84" fmla="*/ 5344183 w 1050"/>
                  <a:gd name="T85" fmla="*/ 5490313 h 10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50"/>
                  <a:gd name="T130" fmla="*/ 0 h 1049"/>
                  <a:gd name="T131" fmla="*/ 1050 w 1050"/>
                  <a:gd name="T132" fmla="*/ 1049 h 10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 algn="ctr">
                <a:noFill/>
                <a:prstDash val="solid"/>
                <a:round/>
              </a:ln>
            </p:spPr>
            <p:txBody>
              <a:bodyPr lIns="0" rIns="0" anchor="ctr"/>
              <a:lstStyle/>
              <a:p>
                <a:pPr marL="0" marR="0" lvl="0" indent="0" algn="l" defTabSz="90932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8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8864" name="Oval 5"/>
              <p:cNvSpPr>
                <a:spLocks noChangeArrowheads="1"/>
              </p:cNvSpPr>
              <p:nvPr/>
            </p:nvSpPr>
            <p:spPr bwMode="auto">
              <a:xfrm>
                <a:off x="2149" y="1752"/>
                <a:ext cx="1129" cy="1131"/>
              </a:xfrm>
              <a:prstGeom prst="ellipse">
                <a:avLst/>
              </a:prstGeom>
              <a:solidFill>
                <a:srgbClr val="F2F2F2"/>
              </a:solidFill>
              <a:ln w="22225">
                <a:noFill/>
                <a:round/>
              </a:ln>
            </p:spPr>
            <p:txBody>
              <a:bodyPr anchor="ctr" anchorCtr="1"/>
              <a:lstStyle/>
              <a:p>
                <a:pPr marL="0" marR="0" lvl="0" indent="0" algn="ctr" defTabSz="94615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540" y="4553"/>
              <a:ext cx="2120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检测</a:t>
              </a:r>
              <a:endParaRPr lang="zh-CN" altLang="en-US" sz="32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  <a:p>
              <a:r>
                <a:rPr lang="zh-CN" altLang="en-US" sz="3200" b="1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sym typeface="+mn-ea"/>
                </a:rPr>
                <a:t>内容</a:t>
              </a:r>
              <a:endParaRPr lang="zh-CN" altLang="en-US" sz="3200" b="1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9" name="圆角矩形标注 8"/>
          <p:cNvSpPr/>
          <p:nvPr/>
        </p:nvSpPr>
        <p:spPr>
          <a:xfrm>
            <a:off x="8268335" y="4413250"/>
            <a:ext cx="2176145" cy="981710"/>
          </a:xfrm>
          <a:prstGeom prst="wedgeRoundRectCallout">
            <a:avLst>
              <a:gd name="adj1" fmla="val -101852"/>
              <a:gd name="adj2" fmla="val -8139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50000"/>
              </a:lnSpc>
            </a:pPr>
            <a:r>
              <a:rPr lang="zh-CN" altLang="zh-CN" sz="2800" spc="2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线束电阻</a:t>
            </a:r>
            <a:endParaRPr lang="zh-CN" altLang="zh-CN" sz="2800" spc="20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5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自定义</PresentationFormat>
  <Paragraphs>269</Paragraphs>
  <Slides>22</Slides>
  <Notes>123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Arial Unicode MS</vt:lpstr>
      <vt:lpstr>Calibri Light</vt:lpstr>
      <vt:lpstr>Times New Roman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202</cp:revision>
  <dcterms:created xsi:type="dcterms:W3CDTF">2018-12-17T02:56:00Z</dcterms:created>
  <dcterms:modified xsi:type="dcterms:W3CDTF">2025-01-08T07:23:52Z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2E9A826D2A3C416CA65305FD95910FB5_12</vt:lpwstr>
  </property>
</Properties>
</file>